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</p:sldIdLst>
  <p:sldSz cy="5143500" cx="9144000"/>
  <p:notesSz cx="6858000" cy="9144000"/>
  <p:embeddedFontLst>
    <p:embeddedFont>
      <p:font typeface="Montserrat SemiBold"/>
      <p:regular r:id="rId61"/>
      <p:bold r:id="rId62"/>
      <p:italic r:id="rId63"/>
      <p:boldItalic r:id="rId64"/>
    </p:embeddedFont>
    <p:embeddedFont>
      <p:font typeface="Roboto"/>
      <p:regular r:id="rId65"/>
      <p:bold r:id="rId66"/>
      <p:italic r:id="rId67"/>
      <p:boldItalic r:id="rId68"/>
    </p:embeddedFont>
    <p:embeddedFont>
      <p:font typeface="Montserrat"/>
      <p:regular r:id="rId69"/>
      <p:bold r:id="rId70"/>
      <p:italic r:id="rId71"/>
      <p:boldItalic r:id="rId72"/>
    </p:embeddedFont>
    <p:embeddedFont>
      <p:font typeface="Montserrat Medium"/>
      <p:regular r:id="rId73"/>
      <p:bold r:id="rId74"/>
      <p:italic r:id="rId75"/>
      <p:boldItalic r:id="rId7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font" Target="fonts/MontserratMedium-regular.fntdata"/><Relationship Id="rId72" Type="http://schemas.openxmlformats.org/officeDocument/2006/relationships/font" Target="fonts/Montserrat-boldItalic.fntdata"/><Relationship Id="rId31" Type="http://schemas.openxmlformats.org/officeDocument/2006/relationships/slide" Target="slides/slide27.xml"/><Relationship Id="rId75" Type="http://schemas.openxmlformats.org/officeDocument/2006/relationships/font" Target="fonts/MontserratMedium-italic.fntdata"/><Relationship Id="rId30" Type="http://schemas.openxmlformats.org/officeDocument/2006/relationships/slide" Target="slides/slide26.xml"/><Relationship Id="rId74" Type="http://schemas.openxmlformats.org/officeDocument/2006/relationships/font" Target="fonts/MontserratMedium-bold.fntdata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76" Type="http://schemas.openxmlformats.org/officeDocument/2006/relationships/font" Target="fonts/MontserratMedium-boldItalic.fntdata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1" Type="http://schemas.openxmlformats.org/officeDocument/2006/relationships/font" Target="fonts/Montserrat-italic.fntdata"/><Relationship Id="rId70" Type="http://schemas.openxmlformats.org/officeDocument/2006/relationships/font" Target="fonts/Montserrat-bold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MontserratSemiBold-bold.fntdata"/><Relationship Id="rId61" Type="http://schemas.openxmlformats.org/officeDocument/2006/relationships/font" Target="fonts/MontserratSemiBold-regular.fntdata"/><Relationship Id="rId20" Type="http://schemas.openxmlformats.org/officeDocument/2006/relationships/slide" Target="slides/slide16.xml"/><Relationship Id="rId64" Type="http://schemas.openxmlformats.org/officeDocument/2006/relationships/font" Target="fonts/MontserratSemiBold-boldItalic.fntdata"/><Relationship Id="rId63" Type="http://schemas.openxmlformats.org/officeDocument/2006/relationships/font" Target="fonts/MontserratSemiBold-italic.fntdata"/><Relationship Id="rId22" Type="http://schemas.openxmlformats.org/officeDocument/2006/relationships/slide" Target="slides/slide18.xml"/><Relationship Id="rId66" Type="http://schemas.openxmlformats.org/officeDocument/2006/relationships/font" Target="fonts/Roboto-bold.fntdata"/><Relationship Id="rId21" Type="http://schemas.openxmlformats.org/officeDocument/2006/relationships/slide" Target="slides/slide17.xml"/><Relationship Id="rId65" Type="http://schemas.openxmlformats.org/officeDocument/2006/relationships/font" Target="fonts/Roboto-regular.fntdata"/><Relationship Id="rId24" Type="http://schemas.openxmlformats.org/officeDocument/2006/relationships/slide" Target="slides/slide20.xml"/><Relationship Id="rId68" Type="http://schemas.openxmlformats.org/officeDocument/2006/relationships/font" Target="fonts/Roboto-boldItalic.fntdata"/><Relationship Id="rId23" Type="http://schemas.openxmlformats.org/officeDocument/2006/relationships/slide" Target="slides/slide19.xml"/><Relationship Id="rId67" Type="http://schemas.openxmlformats.org/officeDocument/2006/relationships/font" Target="fonts/Roboto-italic.fntdata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Montserrat-regular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aa47fae91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aa47fae91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aa47fae91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aa47fae91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aa47fae91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aa47fae91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aa47fae91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aa47fae91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aa47fae91a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aa47fae91a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aa47fae91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aa47fae91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aa47fae91a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aa47fae91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aa47fae91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aa47fae91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aa47fae91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aa47fae91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aa47fae91a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aa47fae91a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aa47fae91a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aa47fae91a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45800ce1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e45800ce1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aa47fae91a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aa47fae91a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aa47fae91a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aa47fae91a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aa47fae91a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aa47fae91a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aa47fae91a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aa47fae91a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aa47fae91a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aa47fae91a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aa47fae91a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aa47fae91a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aa47fae91a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aa47fae91a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aa47fae91a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aa47fae91a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aa47fae91a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aa47fae91a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aa47fae91a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aa47fae91a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aa47fae91a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aa47fae91a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aa47fae91a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aa47fae91a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aa47fae91a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aa47fae91a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aa47fae91a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aa47fae91a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aa47fae91a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aa47fae91a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aa47fae91a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aa47fae91a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aa47fae91a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aa47fae91a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If we do not specify a constructor, the C# compiler will use the built-in default constructor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aa47fae91a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aa47fae91a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aa47fae91a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aa47fae91a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aa47fae91a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aa47fae91a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aa47fae91a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aa47fae91a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aa47fae91a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aa47fae91a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aa47fae91a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aa47fae91a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aa47fae91a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aa47fae91a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e45800ce1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e45800ce1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aa47fae91a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aa47fae91a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aa47fae91a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1aa47fae91a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aa47fae91a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aa47fae91a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0062060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0062060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aa47fae91a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aa47fae91a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aa47fae91a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aa47fae91a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45800ce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e45800ce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aa47fae91a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aa47fae91a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aa47fae91a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1aa47fae91a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aa47fae91a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aa47fae91a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aa47fae91a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aa47fae91a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allow us to make instance methods</a:t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ff88754bf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ff88754bf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87f2b5ba1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187f2b5ba1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87f2b5ba1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87f2b5ba1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e45800ce1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e45800ce1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aa47fae91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aa47fae91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854859a7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854859a7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aa47fae91a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aa47fae91a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1"/>
          <p:cNvSpPr txBox="1"/>
          <p:nvPr/>
        </p:nvSpPr>
        <p:spPr>
          <a:xfrm>
            <a:off x="6122400" y="4753750"/>
            <a:ext cx="25716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Copyright © 2018 TrueCoders LLC</a:t>
            </a:r>
            <a:endParaRPr sz="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2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4200"/>
              <a:buNone/>
              <a:defRPr sz="4200">
                <a:solidFill>
                  <a:srgbClr val="343A4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4200"/>
              <a:buNone/>
              <a:defRPr sz="4200">
                <a:solidFill>
                  <a:srgbClr val="343A4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4200"/>
              <a:buNone/>
              <a:defRPr sz="4200">
                <a:solidFill>
                  <a:srgbClr val="343A4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4200"/>
              <a:buNone/>
              <a:defRPr sz="4200">
                <a:solidFill>
                  <a:srgbClr val="343A4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4200"/>
              <a:buNone/>
              <a:defRPr sz="4200">
                <a:solidFill>
                  <a:srgbClr val="343A4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4200"/>
              <a:buNone/>
              <a:defRPr sz="4200">
                <a:solidFill>
                  <a:srgbClr val="343A4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4200"/>
              <a:buNone/>
              <a:defRPr sz="4200">
                <a:solidFill>
                  <a:srgbClr val="343A4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4200"/>
              <a:buNone/>
              <a:defRPr sz="4200">
                <a:solidFill>
                  <a:srgbClr val="343A4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4200"/>
              <a:buNone/>
              <a:defRPr sz="4200">
                <a:solidFill>
                  <a:srgbClr val="343A40"/>
                </a:solidFill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2" name="Google Shape;72;p1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3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78" name="Google Shape;78;p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4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4"/>
          <p:cNvSpPr txBox="1"/>
          <p:nvPr/>
        </p:nvSpPr>
        <p:spPr>
          <a:xfrm>
            <a:off x="6122400" y="4753750"/>
            <a:ext cx="25716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Copyright © 2018 TrueCoders LLC</a:t>
            </a:r>
            <a:endParaRPr sz="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6122400" y="4753750"/>
            <a:ext cx="25716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Copyright © 2018 TrueCoders LLC</a:t>
            </a:r>
            <a:endParaRPr sz="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3"/>
          <p:cNvSpPr txBox="1"/>
          <p:nvPr/>
        </p:nvSpPr>
        <p:spPr>
          <a:xfrm>
            <a:off x="6122400" y="4753750"/>
            <a:ext cx="25716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Copyright © 2018 TrueCoders LLC</a:t>
            </a:r>
            <a:endParaRPr sz="8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5"/>
          <p:cNvSpPr txBox="1"/>
          <p:nvPr/>
        </p:nvSpPr>
        <p:spPr>
          <a:xfrm>
            <a:off x="6122400" y="4753750"/>
            <a:ext cx="25716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Copyright © 2018 TrueCoders LLC</a:t>
            </a:r>
            <a:endParaRPr sz="800">
              <a:solidFill>
                <a:srgbClr val="343A4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lumn and source">
  <p:cSld name="TITLE_AND_TWO_COLUMNS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●"/>
              <a:defRPr sz="1100">
                <a:latin typeface="Consolas"/>
                <a:ea typeface="Consolas"/>
                <a:cs typeface="Consolas"/>
                <a:sym typeface="Consolas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○"/>
              <a:defRPr sz="1100">
                <a:latin typeface="Consolas"/>
                <a:ea typeface="Consolas"/>
                <a:cs typeface="Consolas"/>
                <a:sym typeface="Consolas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■"/>
              <a:defRPr sz="1100">
                <a:latin typeface="Consolas"/>
                <a:ea typeface="Consolas"/>
                <a:cs typeface="Consolas"/>
                <a:sym typeface="Consolas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●"/>
              <a:defRPr sz="1100">
                <a:latin typeface="Consolas"/>
                <a:ea typeface="Consolas"/>
                <a:cs typeface="Consolas"/>
                <a:sym typeface="Consolas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○"/>
              <a:defRPr sz="1100">
                <a:latin typeface="Consolas"/>
                <a:ea typeface="Consolas"/>
                <a:cs typeface="Consolas"/>
                <a:sym typeface="Consolas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■"/>
              <a:defRPr sz="1100">
                <a:latin typeface="Consolas"/>
                <a:ea typeface="Consolas"/>
                <a:cs typeface="Consolas"/>
                <a:sym typeface="Consolas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●"/>
              <a:defRPr sz="1100">
                <a:latin typeface="Consolas"/>
                <a:ea typeface="Consolas"/>
                <a:cs typeface="Consolas"/>
                <a:sym typeface="Consolas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○"/>
              <a:defRPr sz="1100">
                <a:latin typeface="Consolas"/>
                <a:ea typeface="Consolas"/>
                <a:cs typeface="Consolas"/>
                <a:sym typeface="Consolas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■"/>
              <a:defRPr sz="1100">
                <a:latin typeface="Consolas"/>
                <a:ea typeface="Consolas"/>
                <a:cs typeface="Consolas"/>
                <a:sym typeface="Consolas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7"/>
          <p:cNvSpPr txBox="1"/>
          <p:nvPr/>
        </p:nvSpPr>
        <p:spPr>
          <a:xfrm>
            <a:off x="6122400" y="4753750"/>
            <a:ext cx="25716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Copyright © 2018 TrueCoders LLC</a:t>
            </a:r>
            <a:endParaRPr sz="800">
              <a:solidFill>
                <a:srgbClr val="343A4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text">
  <p:cSld name="ONE_COLUMN_TEXT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9"/>
          <p:cNvSpPr txBox="1"/>
          <p:nvPr>
            <p:ph idx="2" type="body"/>
          </p:nvPr>
        </p:nvSpPr>
        <p:spPr>
          <a:xfrm>
            <a:off x="3627725" y="357800"/>
            <a:ext cx="48957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&amp; source">
  <p:cSld name="ONE_COLUMN_TEXT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0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0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●"/>
              <a:defRPr sz="1100">
                <a:latin typeface="Consolas"/>
                <a:ea typeface="Consolas"/>
                <a:cs typeface="Consolas"/>
                <a:sym typeface="Consolas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○"/>
              <a:defRPr sz="1100">
                <a:latin typeface="Consolas"/>
                <a:ea typeface="Consolas"/>
                <a:cs typeface="Consolas"/>
                <a:sym typeface="Consolas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■"/>
              <a:defRPr sz="1100">
                <a:latin typeface="Consolas"/>
                <a:ea typeface="Consolas"/>
                <a:cs typeface="Consolas"/>
                <a:sym typeface="Consolas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●"/>
              <a:defRPr sz="1100">
                <a:latin typeface="Consolas"/>
                <a:ea typeface="Consolas"/>
                <a:cs typeface="Consolas"/>
                <a:sym typeface="Consolas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○"/>
              <a:defRPr sz="1100">
                <a:latin typeface="Consolas"/>
                <a:ea typeface="Consolas"/>
                <a:cs typeface="Consolas"/>
                <a:sym typeface="Consolas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■"/>
              <a:defRPr sz="1100">
                <a:latin typeface="Consolas"/>
                <a:ea typeface="Consolas"/>
                <a:cs typeface="Consolas"/>
                <a:sym typeface="Consolas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●"/>
              <a:defRPr sz="1100">
                <a:latin typeface="Consolas"/>
                <a:ea typeface="Consolas"/>
                <a:cs typeface="Consolas"/>
                <a:sym typeface="Consolas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○"/>
              <a:defRPr sz="1100">
                <a:latin typeface="Consolas"/>
                <a:ea typeface="Consolas"/>
                <a:cs typeface="Consolas"/>
                <a:sym typeface="Consolas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■"/>
              <a:defRPr sz="1100">
                <a:latin typeface="Consolas"/>
                <a:ea typeface="Consolas"/>
                <a:cs typeface="Consolas"/>
                <a:sym typeface="Consolas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rgbClr val="0093C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43A40"/>
              </a:buClr>
              <a:buSzPts val="1800"/>
              <a:buFont typeface="Montserrat Medium"/>
              <a:buChar char="●"/>
              <a:defRPr sz="1800"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43A40"/>
              </a:buClr>
              <a:buSzPts val="1400"/>
              <a:buFont typeface="Montserrat Medium"/>
              <a:buChar char="○"/>
              <a:defRPr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43A40"/>
              </a:buClr>
              <a:buSzPts val="1400"/>
              <a:buFont typeface="Montserrat Medium"/>
              <a:buChar char="■"/>
              <a:defRPr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43A40"/>
              </a:buClr>
              <a:buSzPts val="1400"/>
              <a:buFont typeface="Montserrat Medium"/>
              <a:buChar char="●"/>
              <a:defRPr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43A40"/>
              </a:buClr>
              <a:buSzPts val="1400"/>
              <a:buFont typeface="Montserrat Medium"/>
              <a:buChar char="○"/>
              <a:defRPr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43A40"/>
              </a:buClr>
              <a:buSzPts val="1400"/>
              <a:buFont typeface="Montserrat Medium"/>
              <a:buChar char="■"/>
              <a:defRPr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43A40"/>
              </a:buClr>
              <a:buSzPts val="1400"/>
              <a:buFont typeface="Montserrat Medium"/>
              <a:buChar char="●"/>
              <a:defRPr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43A40"/>
              </a:buClr>
              <a:buSzPts val="1400"/>
              <a:buFont typeface="Montserrat Medium"/>
              <a:buChar char="○"/>
              <a:defRPr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43A40"/>
              </a:buClr>
              <a:buSzPts val="1400"/>
              <a:buFont typeface="Montserrat Medium"/>
              <a:buChar char="■"/>
              <a:defRPr>
                <a:solidFill>
                  <a:srgbClr val="343A4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Montserrat SemiBold"/>
              <a:buNone/>
              <a:defRPr sz="3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7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</a:t>
            </a:r>
            <a:endParaRPr/>
          </a:p>
        </p:txBody>
      </p:sp>
      <p:sp>
        <p:nvSpPr>
          <p:cNvPr id="92" name="Google Shape;92;p16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6400" y="852862"/>
            <a:ext cx="3699125" cy="34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7225" y="844775"/>
            <a:ext cx="5541650" cy="412052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2124650" y="232875"/>
            <a:ext cx="460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Classes are like a Blueprint</a:t>
            </a:r>
            <a:endParaRPr sz="2200">
              <a:solidFill>
                <a:schemeClr val="accent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8" name="Google Shape;158;p26"/>
          <p:cNvCxnSpPr/>
          <p:nvPr/>
        </p:nvCxnSpPr>
        <p:spPr>
          <a:xfrm flipH="1">
            <a:off x="1620000" y="162000"/>
            <a:ext cx="2430000" cy="1913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26"/>
          <p:cNvCxnSpPr/>
          <p:nvPr/>
        </p:nvCxnSpPr>
        <p:spPr>
          <a:xfrm rot="10800000">
            <a:off x="4050000" y="167400"/>
            <a:ext cx="2550900" cy="1902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26"/>
          <p:cNvCxnSpPr/>
          <p:nvPr/>
        </p:nvCxnSpPr>
        <p:spPr>
          <a:xfrm flipH="1" rot="10800000">
            <a:off x="1620000" y="2065575"/>
            <a:ext cx="4941000" cy="30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6"/>
          <p:cNvCxnSpPr/>
          <p:nvPr/>
        </p:nvCxnSpPr>
        <p:spPr>
          <a:xfrm>
            <a:off x="1630125" y="2055375"/>
            <a:ext cx="20400" cy="2855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6"/>
          <p:cNvCxnSpPr/>
          <p:nvPr/>
        </p:nvCxnSpPr>
        <p:spPr>
          <a:xfrm>
            <a:off x="6600900" y="2040225"/>
            <a:ext cx="141900" cy="2885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6"/>
          <p:cNvCxnSpPr/>
          <p:nvPr/>
        </p:nvCxnSpPr>
        <p:spPr>
          <a:xfrm>
            <a:off x="1680750" y="4890375"/>
            <a:ext cx="5113200" cy="60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6"/>
          <p:cNvSpPr txBox="1"/>
          <p:nvPr/>
        </p:nvSpPr>
        <p:spPr>
          <a:xfrm>
            <a:off x="2237625" y="2460375"/>
            <a:ext cx="38274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Bedrooms</a:t>
            </a:r>
            <a:endParaRPr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Bathrooms</a:t>
            </a:r>
            <a:endParaRPr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Kitchen</a:t>
            </a:r>
            <a:endParaRPr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Pool</a:t>
            </a:r>
            <a:endParaRPr sz="22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3118650" y="1154250"/>
            <a:ext cx="22374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House</a:t>
            </a:r>
            <a:r>
              <a:rPr b="1" lang="en" sz="31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31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0" name="Google Shape;170;p27"/>
          <p:cNvCxnSpPr/>
          <p:nvPr/>
        </p:nvCxnSpPr>
        <p:spPr>
          <a:xfrm flipH="1">
            <a:off x="1620000" y="162000"/>
            <a:ext cx="2430000" cy="1913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7"/>
          <p:cNvCxnSpPr/>
          <p:nvPr/>
        </p:nvCxnSpPr>
        <p:spPr>
          <a:xfrm rot="10800000">
            <a:off x="4050000" y="167400"/>
            <a:ext cx="2550900" cy="1902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27"/>
          <p:cNvCxnSpPr/>
          <p:nvPr/>
        </p:nvCxnSpPr>
        <p:spPr>
          <a:xfrm flipH="1" rot="10800000">
            <a:off x="1620000" y="2065575"/>
            <a:ext cx="4941000" cy="30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7"/>
          <p:cNvCxnSpPr/>
          <p:nvPr/>
        </p:nvCxnSpPr>
        <p:spPr>
          <a:xfrm>
            <a:off x="1630125" y="2055375"/>
            <a:ext cx="20400" cy="2855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7"/>
          <p:cNvCxnSpPr/>
          <p:nvPr/>
        </p:nvCxnSpPr>
        <p:spPr>
          <a:xfrm>
            <a:off x="6600900" y="2040225"/>
            <a:ext cx="141900" cy="2885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7"/>
          <p:cNvCxnSpPr/>
          <p:nvPr/>
        </p:nvCxnSpPr>
        <p:spPr>
          <a:xfrm>
            <a:off x="1680750" y="4890375"/>
            <a:ext cx="5113200" cy="60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7"/>
          <p:cNvSpPr txBox="1"/>
          <p:nvPr/>
        </p:nvSpPr>
        <p:spPr>
          <a:xfrm>
            <a:off x="2237625" y="2460375"/>
            <a:ext cx="38274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Fields</a:t>
            </a:r>
            <a:r>
              <a:rPr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Properties</a:t>
            </a:r>
            <a:r>
              <a:rPr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Methods</a:t>
            </a:r>
            <a:r>
              <a:rPr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Constructors</a:t>
            </a:r>
            <a:r>
              <a:rPr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2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2410200" y="1326375"/>
            <a:ext cx="35637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Class members</a:t>
            </a:r>
            <a:endParaRPr b="1" sz="31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" name="Google Shape;182;p28"/>
          <p:cNvCxnSpPr/>
          <p:nvPr/>
        </p:nvCxnSpPr>
        <p:spPr>
          <a:xfrm flipH="1">
            <a:off x="1620000" y="162000"/>
            <a:ext cx="2430000" cy="1913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8"/>
          <p:cNvCxnSpPr/>
          <p:nvPr/>
        </p:nvCxnSpPr>
        <p:spPr>
          <a:xfrm rot="10800000">
            <a:off x="4050000" y="167400"/>
            <a:ext cx="2550900" cy="1902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8"/>
          <p:cNvCxnSpPr/>
          <p:nvPr/>
        </p:nvCxnSpPr>
        <p:spPr>
          <a:xfrm flipH="1" rot="10800000">
            <a:off x="1620000" y="2065575"/>
            <a:ext cx="4941000" cy="30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8"/>
          <p:cNvCxnSpPr/>
          <p:nvPr/>
        </p:nvCxnSpPr>
        <p:spPr>
          <a:xfrm>
            <a:off x="1630125" y="2055375"/>
            <a:ext cx="20400" cy="2855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8"/>
          <p:cNvCxnSpPr/>
          <p:nvPr/>
        </p:nvCxnSpPr>
        <p:spPr>
          <a:xfrm>
            <a:off x="6600900" y="2040225"/>
            <a:ext cx="141900" cy="2885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8"/>
          <p:cNvCxnSpPr/>
          <p:nvPr/>
        </p:nvCxnSpPr>
        <p:spPr>
          <a:xfrm>
            <a:off x="1680750" y="4890375"/>
            <a:ext cx="5113200" cy="60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28"/>
          <p:cNvSpPr txBox="1"/>
          <p:nvPr/>
        </p:nvSpPr>
        <p:spPr>
          <a:xfrm>
            <a:off x="2237625" y="2460375"/>
            <a:ext cx="38274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Roof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Plumbing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Walls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etc</a:t>
            </a:r>
            <a:endParaRPr sz="22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2410200" y="1326375"/>
            <a:ext cx="35637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    Required</a:t>
            </a:r>
            <a:endParaRPr b="1" sz="31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4" name="Google Shape;194;p29"/>
          <p:cNvCxnSpPr/>
          <p:nvPr/>
        </p:nvCxnSpPr>
        <p:spPr>
          <a:xfrm flipH="1">
            <a:off x="1620000" y="162000"/>
            <a:ext cx="2430000" cy="1913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29"/>
          <p:cNvCxnSpPr/>
          <p:nvPr/>
        </p:nvCxnSpPr>
        <p:spPr>
          <a:xfrm rot="10800000">
            <a:off x="4050000" y="167400"/>
            <a:ext cx="2550900" cy="1902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9"/>
          <p:cNvCxnSpPr/>
          <p:nvPr/>
        </p:nvCxnSpPr>
        <p:spPr>
          <a:xfrm flipH="1" rot="10800000">
            <a:off x="1620000" y="2065575"/>
            <a:ext cx="4941000" cy="30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9"/>
          <p:cNvCxnSpPr/>
          <p:nvPr/>
        </p:nvCxnSpPr>
        <p:spPr>
          <a:xfrm>
            <a:off x="1630125" y="2055375"/>
            <a:ext cx="20400" cy="2855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9"/>
          <p:cNvCxnSpPr/>
          <p:nvPr/>
        </p:nvCxnSpPr>
        <p:spPr>
          <a:xfrm>
            <a:off x="6600900" y="2040225"/>
            <a:ext cx="141900" cy="2885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9"/>
          <p:cNvCxnSpPr/>
          <p:nvPr/>
        </p:nvCxnSpPr>
        <p:spPr>
          <a:xfrm>
            <a:off x="1680750" y="4890375"/>
            <a:ext cx="5113200" cy="60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29"/>
          <p:cNvSpPr txBox="1"/>
          <p:nvPr/>
        </p:nvSpPr>
        <p:spPr>
          <a:xfrm>
            <a:off x="2237625" y="2460375"/>
            <a:ext cx="3827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Class keyword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Class name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Scope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p29"/>
          <p:cNvSpPr txBox="1"/>
          <p:nvPr/>
        </p:nvSpPr>
        <p:spPr>
          <a:xfrm>
            <a:off x="2410200" y="1326375"/>
            <a:ext cx="35637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    Required</a:t>
            </a:r>
            <a:endParaRPr b="1" sz="31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" name="Google Shape;206;p30"/>
          <p:cNvCxnSpPr/>
          <p:nvPr/>
        </p:nvCxnSpPr>
        <p:spPr>
          <a:xfrm flipH="1">
            <a:off x="1620000" y="162000"/>
            <a:ext cx="2430000" cy="1913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30"/>
          <p:cNvCxnSpPr/>
          <p:nvPr/>
        </p:nvCxnSpPr>
        <p:spPr>
          <a:xfrm rot="10800000">
            <a:off x="4050000" y="167400"/>
            <a:ext cx="2550900" cy="1902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30"/>
          <p:cNvCxnSpPr/>
          <p:nvPr/>
        </p:nvCxnSpPr>
        <p:spPr>
          <a:xfrm flipH="1" rot="10800000">
            <a:off x="1620000" y="2065575"/>
            <a:ext cx="4941000" cy="30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30"/>
          <p:cNvCxnSpPr/>
          <p:nvPr/>
        </p:nvCxnSpPr>
        <p:spPr>
          <a:xfrm>
            <a:off x="1630125" y="2055375"/>
            <a:ext cx="20400" cy="2855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30"/>
          <p:cNvCxnSpPr/>
          <p:nvPr/>
        </p:nvCxnSpPr>
        <p:spPr>
          <a:xfrm>
            <a:off x="6600900" y="2040225"/>
            <a:ext cx="141900" cy="2885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30"/>
          <p:cNvCxnSpPr/>
          <p:nvPr/>
        </p:nvCxnSpPr>
        <p:spPr>
          <a:xfrm>
            <a:off x="1680750" y="4890375"/>
            <a:ext cx="5113200" cy="60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30"/>
          <p:cNvSpPr txBox="1"/>
          <p:nvPr/>
        </p:nvSpPr>
        <p:spPr>
          <a:xfrm>
            <a:off x="2237625" y="2460375"/>
            <a:ext cx="3827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Pool 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Media Room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Formal Dining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2410200" y="1326375"/>
            <a:ext cx="35637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    Optional</a:t>
            </a:r>
            <a:endParaRPr b="1" sz="31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" name="Google Shape;218;p31"/>
          <p:cNvCxnSpPr/>
          <p:nvPr/>
        </p:nvCxnSpPr>
        <p:spPr>
          <a:xfrm flipH="1">
            <a:off x="1620000" y="162000"/>
            <a:ext cx="2430000" cy="1913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31"/>
          <p:cNvCxnSpPr/>
          <p:nvPr/>
        </p:nvCxnSpPr>
        <p:spPr>
          <a:xfrm rot="10800000">
            <a:off x="4050000" y="167400"/>
            <a:ext cx="2550900" cy="1902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31"/>
          <p:cNvCxnSpPr/>
          <p:nvPr/>
        </p:nvCxnSpPr>
        <p:spPr>
          <a:xfrm flipH="1" rot="10800000">
            <a:off x="1620000" y="2065575"/>
            <a:ext cx="4941000" cy="303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31"/>
          <p:cNvCxnSpPr/>
          <p:nvPr/>
        </p:nvCxnSpPr>
        <p:spPr>
          <a:xfrm>
            <a:off x="1630125" y="2055375"/>
            <a:ext cx="20400" cy="28554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31"/>
          <p:cNvCxnSpPr/>
          <p:nvPr/>
        </p:nvCxnSpPr>
        <p:spPr>
          <a:xfrm>
            <a:off x="6600900" y="2040225"/>
            <a:ext cx="141900" cy="28857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31"/>
          <p:cNvCxnSpPr/>
          <p:nvPr/>
        </p:nvCxnSpPr>
        <p:spPr>
          <a:xfrm>
            <a:off x="1680750" y="4890375"/>
            <a:ext cx="5113200" cy="609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4" name="Google Shape;224;p31"/>
          <p:cNvSpPr txBox="1"/>
          <p:nvPr/>
        </p:nvSpPr>
        <p:spPr>
          <a:xfrm>
            <a:off x="2237625" y="2460375"/>
            <a:ext cx="3827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Access Modifier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Fields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Properties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Methods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●"/>
            </a:pPr>
            <a:r>
              <a:rPr b="1" lang="en" sz="2000">
                <a:solidFill>
                  <a:schemeClr val="lt1"/>
                </a:solidFill>
                <a:highlight>
                  <a:schemeClr val="dk2"/>
                </a:highlight>
                <a:latin typeface="Montserrat"/>
                <a:ea typeface="Montserrat"/>
                <a:cs typeface="Montserrat"/>
                <a:sym typeface="Montserrat"/>
              </a:rPr>
              <a:t>Constructor</a:t>
            </a:r>
            <a:endParaRPr b="1" sz="2000">
              <a:solidFill>
                <a:schemeClr val="lt1"/>
              </a:solidFill>
              <a:highlight>
                <a:schemeClr val="dk2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31"/>
          <p:cNvSpPr txBox="1"/>
          <p:nvPr/>
        </p:nvSpPr>
        <p:spPr>
          <a:xfrm>
            <a:off x="2410200" y="1326375"/>
            <a:ext cx="35637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    Optional</a:t>
            </a:r>
            <a:endParaRPr b="1" sz="31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a Class</a:t>
            </a:r>
            <a:endParaRPr/>
          </a:p>
        </p:txBody>
      </p:sp>
      <p:sp>
        <p:nvSpPr>
          <p:cNvPr id="231" name="Google Shape;231;p3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class we have a: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Constructor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Field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Property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Method</a:t>
            </a:r>
            <a:endParaRPr/>
          </a:p>
        </p:txBody>
      </p:sp>
      <p:sp>
        <p:nvSpPr>
          <p:cNvPr id="232" name="Google Shape;232;p32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private int _numberOfLegs;  // Field		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void Speak() </a:t>
            </a:r>
            <a:r>
              <a:rPr lang="en" sz="1300">
                <a:solidFill>
                  <a:srgbClr val="24292E"/>
                </a:solidFill>
              </a:rPr>
              <a:t> // Method in the class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{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Console.WriteLine(Name);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Field</a:t>
            </a:r>
            <a:endParaRPr/>
          </a:p>
        </p:txBody>
      </p:sp>
      <p:sp>
        <p:nvSpPr>
          <p:cNvPr id="239" name="Google Shape;239;p3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Like a variable, but belongs to the class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It is declared directly inside a class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Can access it through methods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It has: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Access modifier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Type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/>
              <a:t>Variable name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3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</a:t>
            </a:r>
            <a:r>
              <a:rPr lang="en" sz="1300">
                <a:solidFill>
                  <a:srgbClr val="24292E"/>
                </a:solidFill>
                <a:highlight>
                  <a:schemeClr val="accent6"/>
                </a:highlight>
              </a:rPr>
              <a:t> private int _numberOfLegs;  // Field		</a:t>
            </a:r>
            <a:endParaRPr sz="1300">
              <a:solidFill>
                <a:srgbClr val="24292E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Property</a:t>
            </a:r>
            <a:endParaRPr/>
          </a:p>
        </p:txBody>
      </p:sp>
      <p:sp>
        <p:nvSpPr>
          <p:cNvPr id="246" name="Google Shape;246;p3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Allows us to “get” and “set” information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Get → Read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Set → Write</a:t>
            </a:r>
            <a:endParaRPr sz="19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4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</a:t>
            </a:r>
            <a:r>
              <a:rPr lang="en" sz="1300">
                <a:solidFill>
                  <a:srgbClr val="24292E"/>
                </a:solidFill>
                <a:highlight>
                  <a:schemeClr val="accent6"/>
                </a:highlight>
              </a:rPr>
              <a:t>public string Name { get; set; } // Property</a:t>
            </a:r>
            <a:endParaRPr sz="1300">
              <a:solidFill>
                <a:srgbClr val="24292E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idx="1" type="subTitle"/>
          </p:nvPr>
        </p:nvSpPr>
        <p:spPr>
          <a:xfrm>
            <a:off x="364675" y="199650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static keyword</a:t>
            </a:r>
            <a:endParaRPr sz="3600"/>
          </a:p>
        </p:txBody>
      </p:sp>
      <p:cxnSp>
        <p:nvCxnSpPr>
          <p:cNvPr id="99" name="Google Shape;99;p17"/>
          <p:cNvCxnSpPr/>
          <p:nvPr/>
        </p:nvCxnSpPr>
        <p:spPr>
          <a:xfrm flipH="1" rot="10800000">
            <a:off x="3274750" y="1298625"/>
            <a:ext cx="2214300" cy="2007300"/>
          </a:xfrm>
          <a:prstGeom prst="straightConnector1">
            <a:avLst/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7"/>
          <p:cNvCxnSpPr/>
          <p:nvPr/>
        </p:nvCxnSpPr>
        <p:spPr>
          <a:xfrm>
            <a:off x="3555300" y="1414875"/>
            <a:ext cx="2033400" cy="1774800"/>
          </a:xfrm>
          <a:prstGeom prst="straightConnector1">
            <a:avLst/>
          </a:prstGeom>
          <a:noFill/>
          <a:ln cap="flat" cmpd="sng" w="1143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Methods</a:t>
            </a:r>
            <a:endParaRPr/>
          </a:p>
        </p:txBody>
      </p:sp>
      <p:sp>
        <p:nvSpPr>
          <p:cNvPr id="253" name="Google Shape;253;p35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Lots of lines!</a:t>
            </a:r>
            <a:endParaRPr/>
          </a:p>
        </p:txBody>
      </p:sp>
      <p:sp>
        <p:nvSpPr>
          <p:cNvPr id="254" name="Google Shape;254;p35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private string _dogName;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public string GetDogName()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{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   return _dogName;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}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public string SetDogName(string dogName)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{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   _dogName = dogName;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}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</a:t>
            </a:r>
            <a:r>
              <a:rPr lang="en"/>
              <a:t>Property</a:t>
            </a:r>
            <a:endParaRPr/>
          </a:p>
        </p:txBody>
      </p:sp>
      <p:sp>
        <p:nvSpPr>
          <p:cNvPr id="260" name="Google Shape;260;p3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6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private string _dogName;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string DogName()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get {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    </a:t>
            </a:r>
            <a:r>
              <a:rPr lang="en" sz="1300">
                <a:solidFill>
                  <a:srgbClr val="24292E"/>
                </a:solidFill>
              </a:rPr>
              <a:t>r</a:t>
            </a:r>
            <a:r>
              <a:rPr lang="en" sz="1300">
                <a:solidFill>
                  <a:srgbClr val="24292E"/>
                </a:solidFill>
              </a:rPr>
              <a:t>eturn _dogName;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  }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set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 {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    _dogName = value;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 }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/>
              <a:t>}</a:t>
            </a:r>
            <a:endParaRPr sz="13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Properties</a:t>
            </a:r>
            <a:endParaRPr/>
          </a:p>
        </p:txBody>
      </p:sp>
      <p:sp>
        <p:nvSpPr>
          <p:cNvPr id="267" name="Google Shape;267;p3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7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private string _dogName;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public string DogName()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{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  get { return _dogName };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  set {_dogName = value};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}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Properties</a:t>
            </a:r>
            <a:endParaRPr/>
          </a:p>
        </p:txBody>
      </p:sp>
      <p:sp>
        <p:nvSpPr>
          <p:cNvPr id="274" name="Google Shape;274;p3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8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private string _dogName = “User Name”;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public string DogName()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{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  get { return _dogName };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  set {_dogName = value };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}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Properties</a:t>
            </a:r>
            <a:endParaRPr/>
          </a:p>
        </p:txBody>
      </p:sp>
      <p:sp>
        <p:nvSpPr>
          <p:cNvPr id="281" name="Google Shape;281;p3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Auto-Implemented Properties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-Use Pascal Casing</a:t>
            </a:r>
            <a:endParaRPr/>
          </a:p>
        </p:txBody>
      </p:sp>
      <p:sp>
        <p:nvSpPr>
          <p:cNvPr id="282" name="Google Shape;282;p39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string Name { get; set; }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Properties</a:t>
            </a:r>
            <a:endParaRPr/>
          </a:p>
        </p:txBody>
      </p:sp>
      <p:sp>
        <p:nvSpPr>
          <p:cNvPr id="288" name="Google Shape;288;p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Auto-Implemented Properties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-How to set a default value</a:t>
            </a:r>
            <a:endParaRPr/>
          </a:p>
        </p:txBody>
      </p:sp>
      <p:sp>
        <p:nvSpPr>
          <p:cNvPr id="289" name="Google Shape;289;p40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string Name { get; set; } = “User Name”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Shortcut</a:t>
            </a:r>
            <a:endParaRPr/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Property : prop + tab + tab</a:t>
            </a:r>
            <a:endParaRPr/>
          </a:p>
        </p:txBody>
      </p:sp>
      <p:sp>
        <p:nvSpPr>
          <p:cNvPr id="296" name="Google Shape;296;p41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private int _numberOfLegs;  // Field		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void Speak()  // Method in the class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{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Console.WriteLine(Name);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</a:t>
            </a:r>
            <a:endParaRPr/>
          </a:p>
        </p:txBody>
      </p:sp>
      <p:sp>
        <p:nvSpPr>
          <p:cNvPr id="303" name="Google Shape;303;p4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instantiate a class, its constructor is called.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It is a special member method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No return type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Has same name as the class</a:t>
            </a:r>
            <a:endParaRPr/>
          </a:p>
        </p:txBody>
      </p:sp>
      <p:sp>
        <p:nvSpPr>
          <p:cNvPr id="304" name="Google Shape;304;p42"/>
          <p:cNvSpPr/>
          <p:nvPr/>
        </p:nvSpPr>
        <p:spPr>
          <a:xfrm>
            <a:off x="3989250" y="779625"/>
            <a:ext cx="2743800" cy="891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42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311" name="Google Shape;311;p4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Macs will automatically create a default constructor upon creation of a class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Windows will not automatically make one</a:t>
            </a:r>
            <a:endParaRPr/>
          </a:p>
        </p:txBody>
      </p:sp>
      <p:sp>
        <p:nvSpPr>
          <p:cNvPr id="312" name="Google Shape;312;p43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private int _numberOfLegs;  // Field		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void Speak()  // Method in the class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{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Console.WriteLine(Name);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4"/>
          <p:cNvSpPr txBox="1"/>
          <p:nvPr>
            <p:ph type="title"/>
          </p:nvPr>
        </p:nvSpPr>
        <p:spPr>
          <a:xfrm>
            <a:off x="226065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Shortcut</a:t>
            </a:r>
            <a:endParaRPr/>
          </a:p>
        </p:txBody>
      </p:sp>
      <p:sp>
        <p:nvSpPr>
          <p:cNvPr id="319" name="Google Shape;319;p4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Constructor: Ctor + Tab + Tab</a:t>
            </a:r>
            <a:endParaRPr/>
          </a:p>
        </p:txBody>
      </p:sp>
      <p:sp>
        <p:nvSpPr>
          <p:cNvPr id="320" name="Google Shape;320;p44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private int _numberOfLegs;  // Field		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void Speak()  // Method in the class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{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Console.WriteLine(Name);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1" name="Google Shape;32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classes will allow us to </a:t>
            </a:r>
            <a:r>
              <a:rPr lang="en"/>
              <a:t>implement</a:t>
            </a:r>
            <a:r>
              <a:rPr lang="en"/>
              <a:t>: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5"/>
          <p:cNvSpPr txBox="1"/>
          <p:nvPr>
            <p:ph type="title"/>
          </p:nvPr>
        </p:nvSpPr>
        <p:spPr>
          <a:xfrm>
            <a:off x="663450" y="698625"/>
            <a:ext cx="8222100" cy="206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NEED a </a:t>
            </a:r>
            <a:r>
              <a:rPr lang="en" u="sng">
                <a:solidFill>
                  <a:schemeClr val="accent6"/>
                </a:solidFill>
              </a:rPr>
              <a:t>constructor</a:t>
            </a:r>
            <a:r>
              <a:rPr lang="en"/>
              <a:t> to “build”/make an object</a:t>
            </a:r>
            <a:endParaRPr/>
          </a:p>
        </p:txBody>
      </p:sp>
      <p:pic>
        <p:nvPicPr>
          <p:cNvPr id="327" name="Google Shape;32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1400" y="3179400"/>
            <a:ext cx="2853755" cy="190334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5"/>
          <p:cNvSpPr txBox="1"/>
          <p:nvPr/>
        </p:nvSpPr>
        <p:spPr>
          <a:xfrm>
            <a:off x="475875" y="3250125"/>
            <a:ext cx="290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If you don’t make one, it will default to using the default constructor.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 Two Types of Constructors</a:t>
            </a:r>
            <a:endParaRPr/>
          </a:p>
        </p:txBody>
      </p:sp>
      <p:sp>
        <p:nvSpPr>
          <p:cNvPr id="334" name="Google Shape;334;p4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AutoNum type="arabicPeriod"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Default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AutoNum type="arabicPeriod"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Custom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</a:t>
            </a:r>
            <a:r>
              <a:rPr lang="en"/>
              <a:t>Constructor</a:t>
            </a:r>
            <a:endParaRPr/>
          </a:p>
        </p:txBody>
      </p:sp>
      <p:sp>
        <p:nvSpPr>
          <p:cNvPr id="340" name="Google Shape;340;p4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No parameters</a:t>
            </a:r>
            <a:endParaRPr/>
          </a:p>
        </p:txBody>
      </p:sp>
      <p:sp>
        <p:nvSpPr>
          <p:cNvPr id="341" name="Google Shape;341;p47"/>
          <p:cNvSpPr/>
          <p:nvPr/>
        </p:nvSpPr>
        <p:spPr>
          <a:xfrm>
            <a:off x="3989250" y="779625"/>
            <a:ext cx="2743800" cy="891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47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</a:t>
            </a:r>
            <a:r>
              <a:rPr lang="en"/>
              <a:t>Constructor</a:t>
            </a:r>
            <a:endParaRPr/>
          </a:p>
        </p:txBody>
      </p:sp>
      <p:sp>
        <p:nvSpPr>
          <p:cNvPr id="348" name="Google Shape;348;p4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You define it yourself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Has</a:t>
            </a:r>
            <a:r>
              <a:rPr lang="en"/>
              <a:t> parameters</a:t>
            </a:r>
            <a:br>
              <a:rPr lang="en"/>
            </a:b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Benefit over Default Constructor: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</a:t>
            </a:r>
            <a:r>
              <a:rPr lang="en"/>
              <a:t>Allows you to set values upon creation of an object</a:t>
            </a:r>
            <a:endParaRPr/>
          </a:p>
        </p:txBody>
      </p:sp>
      <p:sp>
        <p:nvSpPr>
          <p:cNvPr id="349" name="Google Shape;349;p48"/>
          <p:cNvSpPr/>
          <p:nvPr/>
        </p:nvSpPr>
        <p:spPr>
          <a:xfrm>
            <a:off x="3918375" y="848000"/>
            <a:ext cx="3796800" cy="1458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48"/>
          <p:cNvSpPr txBox="1"/>
          <p:nvPr>
            <p:ph idx="2" type="body"/>
          </p:nvPr>
        </p:nvSpPr>
        <p:spPr>
          <a:xfrm>
            <a:off x="3556850" y="4029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Dog(string name, string breed)   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Name = name;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Breed = breed;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</a:t>
            </a:r>
            <a:r>
              <a:rPr lang="en" sz="1300">
                <a:solidFill>
                  <a:srgbClr val="24292E"/>
                </a:solidFill>
              </a:rPr>
              <a:t>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public string Breed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Optional: Access Modifier </a:t>
            </a:r>
            <a:endParaRPr/>
          </a:p>
        </p:txBody>
      </p:sp>
      <p:sp>
        <p:nvSpPr>
          <p:cNvPr id="356" name="Google Shape;356;p4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you do not specify, classes will default to internal, and methods will default to private</a:t>
            </a:r>
            <a:endParaRPr/>
          </a:p>
        </p:txBody>
      </p:sp>
      <p:sp>
        <p:nvSpPr>
          <p:cNvPr id="357" name="Google Shape;357;p49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private int _numberOfLegs;  // Field		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void Speak()  // Method in the class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{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Console.WriteLine(Name);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8" name="Google Shape;35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Optional: Constructor</a:t>
            </a:r>
            <a:endParaRPr/>
          </a:p>
        </p:txBody>
      </p:sp>
      <p:sp>
        <p:nvSpPr>
          <p:cNvPr id="364" name="Google Shape;364;p5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</a:t>
            </a:r>
            <a:r>
              <a:rPr lang="en"/>
              <a:t>f we do not write out a constructor, it will use the default constructor!</a:t>
            </a:r>
            <a:endParaRPr/>
          </a:p>
        </p:txBody>
      </p:sp>
      <p:sp>
        <p:nvSpPr>
          <p:cNvPr id="365" name="Google Shape;365;p50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//NO constructor written out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private int _numberOfLegs;  // Field		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void Speak()  // Method in the class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{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Console.WriteLine(Name);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Optional: Constructor</a:t>
            </a:r>
            <a:endParaRPr/>
          </a:p>
        </p:txBody>
      </p:sp>
      <p:sp>
        <p:nvSpPr>
          <p:cNvPr id="372" name="Google Shape;372;p5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1600"/>
              </a:spcAft>
              <a:buSzPts val="1200"/>
              <a:buChar char="-"/>
            </a:pPr>
            <a:r>
              <a:rPr lang="en"/>
              <a:t>If we do not write out a constructor, it will use the default constructor!</a:t>
            </a:r>
            <a:endParaRPr/>
          </a:p>
        </p:txBody>
      </p:sp>
      <p:sp>
        <p:nvSpPr>
          <p:cNvPr id="373" name="Google Shape;373;p51"/>
          <p:cNvSpPr/>
          <p:nvPr/>
        </p:nvSpPr>
        <p:spPr>
          <a:xfrm>
            <a:off x="3989250" y="779625"/>
            <a:ext cx="2743800" cy="891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1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</a:t>
            </a:r>
            <a:r>
              <a:rPr lang="en"/>
              <a:t> Overloading</a:t>
            </a:r>
            <a:endParaRPr/>
          </a:p>
        </p:txBody>
      </p:sp>
      <p:sp>
        <p:nvSpPr>
          <p:cNvPr id="380" name="Google Shape;380;p5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use both default and custom – however, you must </a:t>
            </a:r>
            <a:r>
              <a:rPr lang="en"/>
              <a:t>explicitly</a:t>
            </a:r>
            <a:r>
              <a:rPr lang="en"/>
              <a:t> write out both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(if you just write out the custom, it won’t let you use the default)</a:t>
            </a:r>
            <a:endParaRPr/>
          </a:p>
        </p:txBody>
      </p:sp>
      <p:sp>
        <p:nvSpPr>
          <p:cNvPr id="381" name="Google Shape;381;p52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</a:t>
            </a:r>
            <a:r>
              <a:rPr lang="en" sz="1300">
                <a:solidFill>
                  <a:srgbClr val="24292E"/>
                </a:solidFill>
                <a:highlight>
                  <a:schemeClr val="accent6"/>
                </a:highlight>
              </a:rPr>
              <a:t>// Default </a:t>
            </a:r>
            <a:endParaRPr sz="1300">
              <a:solidFill>
                <a:srgbClr val="24292E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</a:t>
            </a:r>
            <a:r>
              <a:rPr lang="en" sz="1300">
                <a:solidFill>
                  <a:srgbClr val="24292E"/>
                </a:solidFill>
              </a:rPr>
              <a:t>public Dog(string name, string breed)   </a:t>
            </a:r>
            <a:r>
              <a:rPr lang="en" sz="1300">
                <a:solidFill>
                  <a:srgbClr val="24292E"/>
                </a:solidFill>
                <a:highlight>
                  <a:schemeClr val="accent6"/>
                </a:highlight>
              </a:rPr>
              <a:t>//Custom</a:t>
            </a:r>
            <a:r>
              <a:rPr lang="en" sz="1300">
                <a:solidFill>
                  <a:srgbClr val="24292E"/>
                </a:solidFill>
              </a:rPr>
              <a:t>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Name = name;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Breed = breed;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2" name="Google Shape;38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</a:t>
            </a:r>
            <a:endParaRPr/>
          </a:p>
        </p:txBody>
      </p:sp>
      <p:sp>
        <p:nvSpPr>
          <p:cNvPr id="388" name="Google Shape;388;p5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Just like methods – How does it know which constructor to invoke?</a:t>
            </a:r>
            <a:endParaRPr/>
          </a:p>
        </p:txBody>
      </p:sp>
      <p:sp>
        <p:nvSpPr>
          <p:cNvPr id="389" name="Google Shape;389;p53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Dog dog1 = new Dog() </a:t>
            </a:r>
            <a:r>
              <a:rPr lang="en" sz="1300">
                <a:solidFill>
                  <a:srgbClr val="24292E"/>
                </a:solidFill>
                <a:highlight>
                  <a:schemeClr val="accent6"/>
                </a:highlight>
              </a:rPr>
              <a:t>// Default </a:t>
            </a:r>
            <a:endParaRPr sz="1300">
              <a:solidFill>
                <a:srgbClr val="24292E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Dog dog2 = new Dog(“Frassy”, “Lab”);   </a:t>
            </a:r>
            <a:r>
              <a:rPr lang="en" sz="1300">
                <a:solidFill>
                  <a:srgbClr val="24292E"/>
                </a:solidFill>
                <a:highlight>
                  <a:schemeClr val="accent6"/>
                </a:highlight>
              </a:rPr>
              <a:t>//Custom</a:t>
            </a:r>
            <a:r>
              <a:rPr lang="en" sz="1300">
                <a:solidFill>
                  <a:srgbClr val="24292E"/>
                </a:solidFill>
              </a:rPr>
              <a:t>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0" name="Google Shape;39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Like Method Overloading!</a:t>
            </a:r>
            <a:endParaRPr/>
          </a:p>
        </p:txBody>
      </p:sp>
      <p:sp>
        <p:nvSpPr>
          <p:cNvPr id="396" name="Google Shape;396;p5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knows which constructor to </a:t>
            </a:r>
            <a:r>
              <a:rPr lang="en"/>
              <a:t>invoke based on the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parameters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54"/>
          <p:cNvSpPr txBox="1"/>
          <p:nvPr>
            <p:ph idx="2" type="body"/>
          </p:nvPr>
        </p:nvSpPr>
        <p:spPr>
          <a:xfrm>
            <a:off x="3577100" y="4029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</a:t>
            </a:r>
            <a:r>
              <a:rPr lang="en" sz="1300">
                <a:solidFill>
                  <a:srgbClr val="24292E"/>
                </a:solidFill>
                <a:highlight>
                  <a:schemeClr val="accent6"/>
                </a:highlight>
              </a:rPr>
              <a:t>// Default </a:t>
            </a:r>
            <a:endParaRPr sz="1300">
              <a:solidFill>
                <a:srgbClr val="24292E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Dog(string name, string breed)   </a:t>
            </a:r>
            <a:r>
              <a:rPr lang="en" sz="1300">
                <a:solidFill>
                  <a:srgbClr val="24292E"/>
                </a:solidFill>
                <a:highlight>
                  <a:schemeClr val="accent6"/>
                </a:highlight>
              </a:rPr>
              <a:t>//Custom</a:t>
            </a:r>
            <a:r>
              <a:rPr lang="en" sz="1300">
                <a:solidFill>
                  <a:srgbClr val="24292E"/>
                </a:solidFill>
              </a:rPr>
              <a:t>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Name = name;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Breed = breed;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/>
          <p:cNvPicPr preferRelativeResize="0"/>
          <p:nvPr/>
        </p:nvPicPr>
        <p:blipFill rotWithShape="1">
          <a:blip r:embed="rId3">
            <a:alphaModFix/>
          </a:blip>
          <a:srcRect b="0" l="0" r="0" t="4516"/>
          <a:stretch/>
        </p:blipFill>
        <p:spPr>
          <a:xfrm>
            <a:off x="2380725" y="1032725"/>
            <a:ext cx="3743350" cy="2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are Templates!</a:t>
            </a:r>
            <a:endParaRPr/>
          </a:p>
        </p:txBody>
      </p:sp>
      <p:sp>
        <p:nvSpPr>
          <p:cNvPr id="403" name="Google Shape;403;p55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is not an actual dog </a:t>
            </a:r>
            <a:endParaRPr/>
          </a:p>
        </p:txBody>
      </p:sp>
      <p:sp>
        <p:nvSpPr>
          <p:cNvPr id="404" name="Google Shape;404;p55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private int _numberOfLegs;  // Field		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void Speak()  // Method in the class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{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Console.WriteLine(Name);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5" name="Google Shape;40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6" name="Google Shape;406;p55"/>
          <p:cNvCxnSpPr/>
          <p:nvPr/>
        </p:nvCxnSpPr>
        <p:spPr>
          <a:xfrm>
            <a:off x="2399625" y="1660500"/>
            <a:ext cx="1063200" cy="102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7" name="Google Shape;407;p55"/>
          <p:cNvCxnSpPr/>
          <p:nvPr/>
        </p:nvCxnSpPr>
        <p:spPr>
          <a:xfrm>
            <a:off x="121875" y="2778950"/>
            <a:ext cx="2901000" cy="22182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55"/>
          <p:cNvCxnSpPr/>
          <p:nvPr/>
        </p:nvCxnSpPr>
        <p:spPr>
          <a:xfrm flipH="1" rot="10800000">
            <a:off x="48750" y="2876375"/>
            <a:ext cx="2998500" cy="20721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6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How do we </a:t>
            </a:r>
            <a:r>
              <a:rPr lang="en" sz="3500"/>
              <a:t>create</a:t>
            </a:r>
            <a:r>
              <a:rPr lang="en" sz="3500"/>
              <a:t> a dog?</a:t>
            </a:r>
            <a:endParaRPr sz="3500"/>
          </a:p>
        </p:txBody>
      </p:sp>
      <p:pic>
        <p:nvPicPr>
          <p:cNvPr id="414" name="Google Shape;41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5475" y="1107388"/>
            <a:ext cx="2426650" cy="2928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to: Create a dog</a:t>
            </a:r>
            <a:endParaRPr/>
          </a:p>
        </p:txBody>
      </p:sp>
      <p:sp>
        <p:nvSpPr>
          <p:cNvPr id="420" name="Google Shape;420;p5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 1: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Dog 2: </a:t>
            </a:r>
            <a:endParaRPr/>
          </a:p>
        </p:txBody>
      </p:sp>
      <p:sp>
        <p:nvSpPr>
          <p:cNvPr id="421" name="Google Shape;421;p57"/>
          <p:cNvSpPr txBox="1"/>
          <p:nvPr>
            <p:ph idx="2" type="body"/>
          </p:nvPr>
        </p:nvSpPr>
        <p:spPr>
          <a:xfrm>
            <a:off x="3331125" y="357800"/>
            <a:ext cx="56904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dog1 = new Dog();   //this is an </a:t>
            </a:r>
            <a:r>
              <a:rPr lang="en" sz="1400">
                <a:solidFill>
                  <a:srgbClr val="24292E"/>
                </a:solidFill>
                <a:highlight>
                  <a:schemeClr val="accent6"/>
                </a:highlight>
              </a:rPr>
              <a:t>instance</a:t>
            </a:r>
            <a:r>
              <a:rPr lang="en" sz="1400">
                <a:solidFill>
                  <a:srgbClr val="24292E"/>
                </a:solidFill>
              </a:rPr>
              <a:t> of a dog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dog2 = new Dog();   //this is our second dog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                     //We have TWO objects or TWO dogs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  <a:highlight>
                <a:schemeClr val="accent6"/>
              </a:highlight>
            </a:endParaRPr>
          </a:p>
        </p:txBody>
      </p:sp>
      <p:pic>
        <p:nvPicPr>
          <p:cNvPr id="422" name="Google Shape;42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825" y="1877975"/>
            <a:ext cx="1670300" cy="118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812" y="3634650"/>
            <a:ext cx="1774326" cy="13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to: Create a dog</a:t>
            </a:r>
            <a:endParaRPr/>
          </a:p>
        </p:txBody>
      </p:sp>
      <p:sp>
        <p:nvSpPr>
          <p:cNvPr id="429" name="Google Shape;429;p5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 1: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Dog 2: </a:t>
            </a:r>
            <a:endParaRPr/>
          </a:p>
        </p:txBody>
      </p:sp>
      <p:sp>
        <p:nvSpPr>
          <p:cNvPr id="430" name="Google Shape;430;p58"/>
          <p:cNvSpPr txBox="1"/>
          <p:nvPr>
            <p:ph idx="2" type="body"/>
          </p:nvPr>
        </p:nvSpPr>
        <p:spPr>
          <a:xfrm>
            <a:off x="3331125" y="357800"/>
            <a:ext cx="56904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dog1 = new Dog();   //this is an </a:t>
            </a:r>
            <a:r>
              <a:rPr lang="en" sz="1400">
                <a:solidFill>
                  <a:srgbClr val="24292E"/>
                </a:solidFill>
                <a:highlight>
                  <a:schemeClr val="accent6"/>
                </a:highlight>
              </a:rPr>
              <a:t>instance</a:t>
            </a:r>
            <a:r>
              <a:rPr lang="en" sz="1400">
                <a:solidFill>
                  <a:srgbClr val="24292E"/>
                </a:solidFill>
              </a:rPr>
              <a:t> of a dog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dog2 = new Dog();   //this is our second dog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                     //We have TWO objects or TWO dogs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3200">
                <a:solidFill>
                  <a:srgbClr val="24292E"/>
                </a:solidFill>
              </a:rPr>
              <a:t>                     </a:t>
            </a:r>
            <a:r>
              <a:rPr lang="en" sz="3200">
                <a:solidFill>
                  <a:srgbClr val="24292E"/>
                </a:solidFill>
                <a:highlight>
                  <a:schemeClr val="accent6"/>
                </a:highlight>
              </a:rPr>
              <a:t>//Instance == Object</a:t>
            </a:r>
            <a:endParaRPr sz="3200">
              <a:solidFill>
                <a:srgbClr val="24292E"/>
              </a:solidFill>
              <a:highlight>
                <a:schemeClr val="accent6"/>
              </a:highlight>
            </a:endParaRPr>
          </a:p>
        </p:txBody>
      </p:sp>
      <p:pic>
        <p:nvPicPr>
          <p:cNvPr id="431" name="Google Shape;43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825" y="1877975"/>
            <a:ext cx="1670300" cy="118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825" y="3634650"/>
            <a:ext cx="1670300" cy="118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“dog” has access to: </a:t>
            </a:r>
            <a:endParaRPr/>
          </a:p>
        </p:txBody>
      </p:sp>
      <p:sp>
        <p:nvSpPr>
          <p:cNvPr id="438" name="Google Shape;438;p5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  Everything in this class</a:t>
            </a:r>
            <a:endParaRPr/>
          </a:p>
        </p:txBody>
      </p:sp>
      <p:sp>
        <p:nvSpPr>
          <p:cNvPr id="439" name="Google Shape;439;p59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Dog()  // Constructor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private int _numberOfLegs;  // Field		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void Speak()  // Method in the class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{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Console.WriteLine(Name);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0" name="Google Shape;44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25" y="2901065"/>
            <a:ext cx="3034076" cy="21614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1" name="Google Shape;441;p59"/>
          <p:cNvCxnSpPr/>
          <p:nvPr/>
        </p:nvCxnSpPr>
        <p:spPr>
          <a:xfrm>
            <a:off x="2399625" y="1660500"/>
            <a:ext cx="1063200" cy="102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like lists!</a:t>
            </a:r>
            <a:endParaRPr/>
          </a:p>
        </p:txBody>
      </p:sp>
      <p:sp>
        <p:nvSpPr>
          <p:cNvPr id="447" name="Google Shape;447;p6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-Just like we instantiate a list, we can instantiate a class </a:t>
            </a:r>
            <a:endParaRPr/>
          </a:p>
        </p:txBody>
      </p:sp>
      <p:sp>
        <p:nvSpPr>
          <p:cNvPr id="448" name="Google Shape;448;p60"/>
          <p:cNvSpPr txBox="1"/>
          <p:nvPr>
            <p:ph idx="2" type="body"/>
          </p:nvPr>
        </p:nvSpPr>
        <p:spPr>
          <a:xfrm>
            <a:off x="3331125" y="357800"/>
            <a:ext cx="56904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List&lt;int&gt; myList = new List&lt;int&gt;();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dog1 = new Dog();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Initialize</a:t>
            </a:r>
            <a:endParaRPr/>
          </a:p>
        </p:txBody>
      </p:sp>
      <p:sp>
        <p:nvSpPr>
          <p:cNvPr id="454" name="Google Shape;454;p6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Just like we initialize a list, we can initialize a class </a:t>
            </a:r>
            <a:endParaRPr/>
          </a:p>
        </p:txBody>
      </p:sp>
      <p:sp>
        <p:nvSpPr>
          <p:cNvPr id="455" name="Google Shape;455;p61"/>
          <p:cNvSpPr txBox="1"/>
          <p:nvPr>
            <p:ph idx="2" type="body"/>
          </p:nvPr>
        </p:nvSpPr>
        <p:spPr>
          <a:xfrm>
            <a:off x="3331125" y="357800"/>
            <a:ext cx="56904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List&lt;int&gt; myList = new List&lt;int&gt;() { 1, 2, 3};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dog1 = new Dog()</a:t>
            </a:r>
            <a:r>
              <a:rPr lang="en" sz="1400">
                <a:solidFill>
                  <a:srgbClr val="24292E"/>
                </a:solidFill>
              </a:rPr>
              <a:t> </a:t>
            </a:r>
            <a:r>
              <a:rPr lang="en" sz="1400">
                <a:solidFill>
                  <a:srgbClr val="24292E"/>
                </a:solidFill>
              </a:rPr>
              <a:t>{Name = “Sassy”, Breed = “Lab” };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"/>
              <a:buAutoNum type="arabicPeriod"/>
            </a:pPr>
            <a:r>
              <a:rPr b="1" lang="en" sz="1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Dot notation</a:t>
            </a:r>
            <a:endParaRPr b="1" sz="16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"/>
              <a:buAutoNum type="arabicPeriod"/>
            </a:pPr>
            <a:r>
              <a:rPr b="1" lang="en" sz="1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Object initializer syntax</a:t>
            </a:r>
            <a:endParaRPr b="1" sz="16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"/>
              <a:buAutoNum type="arabicPeriod"/>
            </a:pPr>
            <a:r>
              <a:rPr b="1" lang="en" sz="16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Custom constructor</a:t>
            </a:r>
            <a:endParaRPr b="1" sz="16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6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Ways to initialize members members a class</a:t>
            </a:r>
            <a:endParaRPr sz="27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Dot Notation</a:t>
            </a:r>
            <a:endParaRPr/>
          </a:p>
        </p:txBody>
      </p:sp>
      <p:sp>
        <p:nvSpPr>
          <p:cNvPr id="467" name="Google Shape;467;p6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highlight>
                  <a:schemeClr val="lt1"/>
                </a:highlight>
              </a:rPr>
              <a:t>This is often used after creating an object using the default constructor.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468" name="Google Shape;468;p63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dog1 = new Dog();   // </a:t>
            </a:r>
            <a:r>
              <a:rPr lang="en" sz="1400">
                <a:solidFill>
                  <a:srgbClr val="24292E"/>
                </a:solidFill>
                <a:highlight>
                  <a:schemeClr val="accent6"/>
                </a:highlight>
              </a:rPr>
              <a:t>instance</a:t>
            </a:r>
            <a:r>
              <a:rPr lang="en" sz="1400">
                <a:solidFill>
                  <a:srgbClr val="24292E"/>
                </a:solidFill>
              </a:rPr>
              <a:t>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dog1.Name = “Sassy”;     //Setting the property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dog1.Breed = “Lab”;      //Setting the property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dog2 = new Dog();   // </a:t>
            </a:r>
            <a:r>
              <a:rPr lang="en" sz="1400">
                <a:solidFill>
                  <a:srgbClr val="24292E"/>
                </a:solidFill>
                <a:highlight>
                  <a:schemeClr val="accent6"/>
                </a:highlight>
              </a:rPr>
              <a:t>instance</a:t>
            </a:r>
            <a:r>
              <a:rPr lang="en" sz="1400">
                <a:solidFill>
                  <a:srgbClr val="24292E"/>
                </a:solidFill>
              </a:rPr>
              <a:t>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dog2.Name = “Frassy”;     //Setting the property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dog1.Breed = “Lab”;      //Setting the property</a:t>
            </a:r>
            <a:endParaRPr sz="1400">
              <a:solidFill>
                <a:srgbClr val="24292E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Object Initializer Syntax</a:t>
            </a:r>
            <a:endParaRPr/>
          </a:p>
        </p:txBody>
      </p:sp>
      <p:sp>
        <p:nvSpPr>
          <p:cNvPr id="474" name="Google Shape;474;p6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D2CEC6"/>
                </a:solidFill>
                <a:highlight>
                  <a:srgbClr val="353B3D"/>
                </a:highlight>
              </a:rPr>
              <a:t>Object initializer syntax is a way to initialize an object and its properties at the time of creation without explicitly invoking a constructor for each property. </a:t>
            </a:r>
            <a:endParaRPr/>
          </a:p>
        </p:txBody>
      </p:sp>
      <p:sp>
        <p:nvSpPr>
          <p:cNvPr id="475" name="Google Shape;475;p64"/>
          <p:cNvSpPr txBox="1"/>
          <p:nvPr>
            <p:ph idx="2" type="body"/>
          </p:nvPr>
        </p:nvSpPr>
        <p:spPr>
          <a:xfrm>
            <a:off x="3627725" y="357800"/>
            <a:ext cx="53127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Dog dog1 = new Dog(){Name = “Sassy”, Breed = “Lab”};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Dog dog2 = new Dog(){Name = “Frassy”, Breed = “Lab”};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ctrTitle"/>
          </p:nvPr>
        </p:nvSpPr>
        <p:spPr>
          <a:xfrm>
            <a:off x="314400" y="4929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OOPs A PIE</a:t>
            </a:r>
            <a:endParaRPr/>
          </a:p>
        </p:txBody>
      </p:sp>
      <p:sp>
        <p:nvSpPr>
          <p:cNvPr id="116" name="Google Shape;116;p20"/>
          <p:cNvSpPr txBox="1"/>
          <p:nvPr>
            <p:ph idx="1" type="subTitle"/>
          </p:nvPr>
        </p:nvSpPr>
        <p:spPr>
          <a:xfrm>
            <a:off x="603150" y="1756375"/>
            <a:ext cx="8222100" cy="27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Montserrat"/>
                <a:ea typeface="Montserrat"/>
                <a:cs typeface="Montserrat"/>
                <a:sym typeface="Montserrat"/>
              </a:rPr>
              <a:t>Stands for:</a:t>
            </a:r>
            <a:br>
              <a:rPr lang="en" sz="3500"/>
            </a:br>
            <a:r>
              <a:rPr lang="en" sz="3500"/>
              <a:t>A - abstraction 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 - polymorphism 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I   - inheritance 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E  - encapsulation</a:t>
            </a:r>
            <a:endParaRPr sz="3500"/>
          </a:p>
        </p:txBody>
      </p:sp>
      <p:pic>
        <p:nvPicPr>
          <p:cNvPr id="117" name="Google Shape;117;p20"/>
          <p:cNvPicPr preferRelativeResize="0"/>
          <p:nvPr/>
        </p:nvPicPr>
        <p:blipFill rotWithShape="1">
          <a:blip r:embed="rId3">
            <a:alphaModFix/>
          </a:blip>
          <a:srcRect b="0" l="0" r="0" t="4516"/>
          <a:stretch/>
        </p:blipFill>
        <p:spPr>
          <a:xfrm>
            <a:off x="5215275" y="2014875"/>
            <a:ext cx="3743350" cy="26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6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</a:t>
            </a:r>
            <a:r>
              <a:rPr lang="en"/>
              <a:t>Object Initializer Syntax</a:t>
            </a:r>
            <a:endParaRPr/>
          </a:p>
        </p:txBody>
      </p:sp>
      <p:sp>
        <p:nvSpPr>
          <p:cNvPr id="481" name="Google Shape;481;p65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spread it out so it’s more readable</a:t>
            </a:r>
            <a:endParaRPr/>
          </a:p>
        </p:txBody>
      </p:sp>
      <p:sp>
        <p:nvSpPr>
          <p:cNvPr id="482" name="Google Shape;482;p65"/>
          <p:cNvSpPr txBox="1"/>
          <p:nvPr>
            <p:ph idx="2" type="body"/>
          </p:nvPr>
        </p:nvSpPr>
        <p:spPr>
          <a:xfrm>
            <a:off x="3627725" y="357800"/>
            <a:ext cx="53127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Dog dog1 = new Dog()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Name = “Sassy”,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Breed = “Lab”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};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Dog dog2 = new Dog()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Name = “Frassy”,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Breed = “Lab”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};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</a:t>
            </a:r>
            <a:r>
              <a:rPr lang="en"/>
              <a:t>Custom Constructor</a:t>
            </a:r>
            <a:endParaRPr/>
          </a:p>
        </p:txBody>
      </p:sp>
      <p:sp>
        <p:nvSpPr>
          <p:cNvPr id="488" name="Google Shape;488;p6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**Reminder what a custom constructor looks like</a:t>
            </a:r>
            <a:endParaRPr/>
          </a:p>
        </p:txBody>
      </p:sp>
      <p:sp>
        <p:nvSpPr>
          <p:cNvPr id="489" name="Google Shape;489;p66"/>
          <p:cNvSpPr/>
          <p:nvPr/>
        </p:nvSpPr>
        <p:spPr>
          <a:xfrm>
            <a:off x="3918375" y="848000"/>
            <a:ext cx="3796800" cy="1458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66"/>
          <p:cNvSpPr txBox="1"/>
          <p:nvPr>
            <p:ph idx="2" type="body"/>
          </p:nvPr>
        </p:nvSpPr>
        <p:spPr>
          <a:xfrm>
            <a:off x="3556850" y="4029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public class Dog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public Dog(string name, string breed)    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{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Name = name;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   Breed = breed;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 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public string Name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   public string Breed { get; set; } // Property</a:t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4292E"/>
                </a:solidFill>
              </a:rPr>
              <a:t>}</a:t>
            </a:r>
            <a:endParaRPr sz="1300">
              <a:solidFill>
                <a:srgbClr val="24292E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Custom Constructor</a:t>
            </a:r>
            <a:endParaRPr/>
          </a:p>
        </p:txBody>
      </p:sp>
      <p:sp>
        <p:nvSpPr>
          <p:cNvPr id="496" name="Google Shape;496;p6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How to invoke a custom constructor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You can immediately set values when you create an instance</a:t>
            </a:r>
            <a:endParaRPr/>
          </a:p>
        </p:txBody>
      </p:sp>
      <p:sp>
        <p:nvSpPr>
          <p:cNvPr id="497" name="Google Shape;497;p67"/>
          <p:cNvSpPr txBox="1"/>
          <p:nvPr>
            <p:ph idx="2" type="body"/>
          </p:nvPr>
        </p:nvSpPr>
        <p:spPr>
          <a:xfrm>
            <a:off x="3627725" y="357800"/>
            <a:ext cx="51366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dog1 = new Dog(“Sassy”, “Lab”);   // </a:t>
            </a:r>
            <a:r>
              <a:rPr lang="en" sz="1400">
                <a:solidFill>
                  <a:srgbClr val="24292E"/>
                </a:solidFill>
                <a:highlight>
                  <a:schemeClr val="accent6"/>
                </a:highlight>
              </a:rPr>
              <a:t>instance</a:t>
            </a:r>
            <a:r>
              <a:rPr lang="en" sz="1400">
                <a:solidFill>
                  <a:srgbClr val="24292E"/>
                </a:solidFill>
              </a:rPr>
              <a:t>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Instance Method</a:t>
            </a:r>
            <a:endParaRPr/>
          </a:p>
        </p:txBody>
      </p:sp>
      <p:sp>
        <p:nvSpPr>
          <p:cNvPr id="503" name="Google Shape;503;p6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</a:t>
            </a:r>
            <a:r>
              <a:rPr lang="en"/>
              <a:t>nstanceName.MethodName();</a:t>
            </a:r>
            <a:endParaRPr/>
          </a:p>
        </p:txBody>
      </p:sp>
      <p:sp>
        <p:nvSpPr>
          <p:cNvPr id="504" name="Google Shape;504;p68"/>
          <p:cNvSpPr txBox="1"/>
          <p:nvPr>
            <p:ph idx="2" type="body"/>
          </p:nvPr>
        </p:nvSpPr>
        <p:spPr>
          <a:xfrm>
            <a:off x="3331125" y="357800"/>
            <a:ext cx="5690400" cy="43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 dog1 = new Dog();</a:t>
            </a:r>
            <a:r>
              <a:rPr lang="en" sz="1400">
                <a:solidFill>
                  <a:srgbClr val="24292E"/>
                </a:solidFill>
              </a:rPr>
              <a:t>   </a:t>
            </a:r>
            <a:r>
              <a:rPr lang="en" sz="1400">
                <a:solidFill>
                  <a:srgbClr val="24292E"/>
                </a:solidFill>
              </a:rPr>
              <a:t>//this is an </a:t>
            </a:r>
            <a:r>
              <a:rPr lang="en" sz="1400">
                <a:solidFill>
                  <a:srgbClr val="24292E"/>
                </a:solidFill>
                <a:highlight>
                  <a:schemeClr val="accent6"/>
                </a:highlight>
              </a:rPr>
              <a:t>instance</a:t>
            </a:r>
            <a:r>
              <a:rPr lang="en" sz="1400">
                <a:solidFill>
                  <a:srgbClr val="24292E"/>
                </a:solidFill>
              </a:rPr>
              <a:t> of a dog </a:t>
            </a:r>
            <a:endParaRPr sz="1400">
              <a:solidFill>
                <a:srgbClr val="24292E"/>
              </a:solidFill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24292E"/>
                </a:solidFill>
              </a:rPr>
              <a:t>dog1.Speak();           //call the method for dog1 </a:t>
            </a:r>
            <a:endParaRPr sz="1400">
              <a:solidFill>
                <a:srgbClr val="24292E"/>
              </a:solidFill>
              <a:highlight>
                <a:schemeClr val="accent6"/>
              </a:highlight>
            </a:endParaRPr>
          </a:p>
        </p:txBody>
      </p:sp>
      <p:pic>
        <p:nvPicPr>
          <p:cNvPr id="505" name="Google Shape;505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50" y="2850440"/>
            <a:ext cx="3034076" cy="21614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9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Demo</a:t>
            </a:r>
            <a:endParaRPr/>
          </a:p>
        </p:txBody>
      </p:sp>
      <p:sp>
        <p:nvSpPr>
          <p:cNvPr id="511" name="Google Shape;511;p69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70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Pinning VS Community 2022 to Taskbar</a:t>
            </a:r>
            <a:endParaRPr/>
          </a:p>
        </p:txBody>
      </p:sp>
      <p:sp>
        <p:nvSpPr>
          <p:cNvPr id="517" name="Google Shape;517;p70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71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a New Project in VS Community 2022</a:t>
            </a:r>
            <a:endParaRPr/>
          </a:p>
        </p:txBody>
      </p:sp>
      <p:sp>
        <p:nvSpPr>
          <p:cNvPr id="523" name="Google Shape;523;p71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ctrTitle"/>
          </p:nvPr>
        </p:nvSpPr>
        <p:spPr>
          <a:xfrm>
            <a:off x="314400" y="4929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OOPs A PIE</a:t>
            </a:r>
            <a:endParaRPr/>
          </a:p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603150" y="1756375"/>
            <a:ext cx="8222100" cy="27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Montserrat"/>
                <a:ea typeface="Montserrat"/>
                <a:cs typeface="Montserrat"/>
                <a:sym typeface="Montserrat"/>
              </a:rPr>
              <a:t>Stands for:</a:t>
            </a:r>
            <a:br>
              <a:rPr lang="en" sz="3500"/>
            </a:br>
            <a:r>
              <a:rPr lang="en" sz="3500"/>
              <a:t>A - abstraction 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 - polymorphism 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I   - inheritance 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E  - encapsulation</a:t>
            </a:r>
            <a:endParaRPr sz="3500"/>
          </a:p>
        </p:txBody>
      </p:sp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/>
          </a:blip>
          <a:srcRect b="0" l="0" r="0" t="4516"/>
          <a:stretch/>
        </p:blipFill>
        <p:spPr>
          <a:xfrm>
            <a:off x="5215275" y="2014875"/>
            <a:ext cx="3743350" cy="268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/>
          <p:nvPr/>
        </p:nvSpPr>
        <p:spPr>
          <a:xfrm>
            <a:off x="603150" y="2328750"/>
            <a:ext cx="470700" cy="587700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625800" y="2918425"/>
            <a:ext cx="425400" cy="534300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1"/>
          <p:cNvSpPr/>
          <p:nvPr/>
        </p:nvSpPr>
        <p:spPr>
          <a:xfrm>
            <a:off x="603150" y="3508625"/>
            <a:ext cx="425400" cy="534300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1"/>
          <p:cNvSpPr/>
          <p:nvPr/>
        </p:nvSpPr>
        <p:spPr>
          <a:xfrm>
            <a:off x="603150" y="4042925"/>
            <a:ext cx="470700" cy="534300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533" y="0"/>
            <a:ext cx="342443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Pillars of Object Oriented Programming</a:t>
            </a:r>
            <a:endParaRPr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Abstraction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Polymorphism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Inheritance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AutoNum type="arabicPeriod"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Encapsulation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500">
                <a:latin typeface="Montserrat"/>
                <a:ea typeface="Montserrat"/>
                <a:cs typeface="Montserrat"/>
                <a:sym typeface="Montserrat"/>
              </a:rPr>
              <a:t>*These four pillars revolve around classes!</a:t>
            </a:r>
            <a:endParaRPr b="1"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</a:t>
            </a:r>
            <a:endParaRPr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-Classes are the </a:t>
            </a:r>
            <a:r>
              <a:rPr b="1" lang="en" sz="17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cornerstone</a:t>
            </a:r>
            <a:r>
              <a:rPr lang="en" sz="1700">
                <a:solidFill>
                  <a:schemeClr val="accent6"/>
                </a:solidFill>
              </a:rPr>
              <a:t> </a:t>
            </a:r>
            <a:r>
              <a:rPr lang="en" sz="1700"/>
              <a:t>of object oriented programming</a:t>
            </a:r>
            <a:endParaRPr sz="17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Char char="-"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Allow us to </a:t>
            </a:r>
            <a:r>
              <a:rPr b="1" lang="en" sz="1900">
                <a:solidFill>
                  <a:srgbClr val="00FFFF"/>
                </a:solidFill>
                <a:latin typeface="Montserrat"/>
                <a:ea typeface="Montserrat"/>
                <a:cs typeface="Montserrat"/>
                <a:sym typeface="Montserrat"/>
              </a:rPr>
              <a:t>create objects</a:t>
            </a:r>
            <a:endParaRPr b="1" sz="1900">
              <a:solidFill>
                <a:srgbClr val="00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Char char="-"/>
            </a:pPr>
            <a:r>
              <a:rPr b="1" lang="en" sz="1900">
                <a:latin typeface="Montserrat"/>
                <a:ea typeface="Montserrat"/>
                <a:cs typeface="Montserrat"/>
                <a:sym typeface="Montserrat"/>
              </a:rPr>
              <a:t>C# is an OBJECT oriented programming language</a:t>
            </a:r>
            <a:endParaRPr b="1"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ueCoders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